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79" r:id="rId4"/>
    <p:sldId id="295" r:id="rId5"/>
    <p:sldId id="282" r:id="rId6"/>
    <p:sldId id="257" r:id="rId7"/>
    <p:sldId id="259" r:id="rId8"/>
    <p:sldId id="258" r:id="rId9"/>
    <p:sldId id="283" r:id="rId10"/>
    <p:sldId id="262" r:id="rId11"/>
    <p:sldId id="273" r:id="rId12"/>
    <p:sldId id="293" r:id="rId13"/>
    <p:sldId id="260" r:id="rId14"/>
    <p:sldId id="278" r:id="rId15"/>
    <p:sldId id="275" r:id="rId16"/>
    <p:sldId id="291" r:id="rId17"/>
    <p:sldId id="261" r:id="rId18"/>
    <p:sldId id="290" r:id="rId19"/>
    <p:sldId id="263" r:id="rId20"/>
    <p:sldId id="277" r:id="rId21"/>
    <p:sldId id="280" r:id="rId22"/>
    <p:sldId id="285" r:id="rId23"/>
    <p:sldId id="286" r:id="rId24"/>
    <p:sldId id="281" r:id="rId25"/>
    <p:sldId id="287" r:id="rId26"/>
    <p:sldId id="288" r:id="rId27"/>
    <p:sldId id="266" r:id="rId28"/>
    <p:sldId id="284" r:id="rId29"/>
    <p:sldId id="268" r:id="rId30"/>
    <p:sldId id="292" r:id="rId31"/>
    <p:sldId id="294" r:id="rId32"/>
    <p:sldId id="26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0"/>
  </p:normalViewPr>
  <p:slideViewPr>
    <p:cSldViewPr snapToGrid="0" snapToObjects="1">
      <p:cViewPr varScale="1">
        <p:scale>
          <a:sx n="116" d="100"/>
          <a:sy n="116" d="100"/>
        </p:scale>
        <p:origin x="8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A64B1-9D2E-7E40-BA8C-5CC50BAE4202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24A63-90B6-C343-8A9A-C0140DAAC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58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24A63-90B6-C343-8A9A-C0140DAAC0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9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7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1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4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00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2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71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8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2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83A2B-EDFF-F640-8D37-253A03F8647C}" type="datetimeFigureOut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45270-D630-3B4F-A790-C6BFC6D9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288" y="1442893"/>
            <a:ext cx="10129838" cy="16811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The Bayesian Universe, Deep Learning and The Theory of Mind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CAAC6-2171-B140-9F94-D32A464559BC}"/>
              </a:ext>
            </a:extLst>
          </p:cNvPr>
          <p:cNvSpPr txBox="1"/>
          <p:nvPr/>
        </p:nvSpPr>
        <p:spPr>
          <a:xfrm>
            <a:off x="2546934" y="3124056"/>
            <a:ext cx="761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thelas" panose="02000503000000020003" pitchFamily="2" charset="77"/>
              </a:rPr>
              <a:t>An exploration of Computational Neuroscience</a:t>
            </a:r>
          </a:p>
        </p:txBody>
      </p:sp>
    </p:spTree>
    <p:extLst>
      <p:ext uri="{BB962C8B-B14F-4D97-AF65-F5344CB8AC3E}">
        <p14:creationId xmlns:p14="http://schemas.microsoft.com/office/powerpoint/2010/main" val="154806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Connectionism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8923C-065A-4C43-A277-92289C407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10238" cy="2855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4703B-EE86-6A41-B95E-50A00981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68949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0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45E2-2DF3-DF43-B78E-B2BDB94601F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Biological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C1D7D-72F3-A844-8362-E95482B81286}"/>
              </a:ext>
            </a:extLst>
          </p:cNvPr>
          <p:cNvSpPr txBox="1"/>
          <p:nvPr/>
        </p:nvSpPr>
        <p:spPr>
          <a:xfrm>
            <a:off x="6642248" y="1440000"/>
            <a:ext cx="1331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Soma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3D6F1-DCE1-D74A-A2C0-953B91A0AF41}"/>
              </a:ext>
            </a:extLst>
          </p:cNvPr>
          <p:cNvSpPr txBox="1"/>
          <p:nvPr/>
        </p:nvSpPr>
        <p:spPr>
          <a:xfrm>
            <a:off x="9750964" y="1467224"/>
            <a:ext cx="119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Axon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023D6-1AD3-404E-9A38-AED6C1D276B1}"/>
              </a:ext>
            </a:extLst>
          </p:cNvPr>
          <p:cNvSpPr txBox="1"/>
          <p:nvPr/>
        </p:nvSpPr>
        <p:spPr>
          <a:xfrm>
            <a:off x="792381" y="1468114"/>
            <a:ext cx="1824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Synapse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A0867-A800-A34A-A4C0-2C72C32BED5D}"/>
              </a:ext>
            </a:extLst>
          </p:cNvPr>
          <p:cNvSpPr txBox="1"/>
          <p:nvPr/>
        </p:nvSpPr>
        <p:spPr>
          <a:xfrm>
            <a:off x="3666771" y="1468114"/>
            <a:ext cx="1881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Dendrite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22E521-694D-924A-8E0D-11C54133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1" y="2052000"/>
            <a:ext cx="2763418" cy="2993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77031-ED5C-C84D-BB5A-F9B739EEA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5"/>
          <a:stretch/>
        </p:blipFill>
        <p:spPr>
          <a:xfrm>
            <a:off x="8789295" y="2052000"/>
            <a:ext cx="3119438" cy="1921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BC8DC9-EC50-2C43-B88F-670B54962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341" y="2052000"/>
            <a:ext cx="2609880" cy="2525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D5B003-DD23-834A-A2F2-2635FF2A05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95" r="15759"/>
          <a:stretch/>
        </p:blipFill>
        <p:spPr>
          <a:xfrm>
            <a:off x="5971877" y="2052000"/>
            <a:ext cx="2671762" cy="218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FA3692-CD2E-1C4F-8ADC-7B669EE0A3EE}"/>
              </a:ext>
            </a:extLst>
          </p:cNvPr>
          <p:cNvSpPr txBox="1"/>
          <p:nvPr/>
        </p:nvSpPr>
        <p:spPr>
          <a:xfrm>
            <a:off x="13315950" y="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8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45E2-2DF3-DF43-B78E-B2BDB94601F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Biological Neural Networks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E5B0C2-7B03-1248-89B2-E35998F8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155" y="1626632"/>
            <a:ext cx="7227690" cy="4660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FA3692-CD2E-1C4F-8ADC-7B669EE0A3EE}"/>
              </a:ext>
            </a:extLst>
          </p:cNvPr>
          <p:cNvSpPr txBox="1"/>
          <p:nvPr/>
        </p:nvSpPr>
        <p:spPr>
          <a:xfrm>
            <a:off x="13315950" y="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56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Artificial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5E887-5F3E-0E4E-87A5-29EF3F635BE8}"/>
              </a:ext>
            </a:extLst>
          </p:cNvPr>
          <p:cNvSpPr txBox="1"/>
          <p:nvPr/>
        </p:nvSpPr>
        <p:spPr>
          <a:xfrm>
            <a:off x="838200" y="1439999"/>
            <a:ext cx="310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Artificial Neuron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E4EE9-1D41-694E-9E99-4817754CB66F}"/>
              </a:ext>
            </a:extLst>
          </p:cNvPr>
          <p:cNvSpPr txBox="1"/>
          <p:nvPr/>
        </p:nvSpPr>
        <p:spPr>
          <a:xfrm>
            <a:off x="4306101" y="1439999"/>
            <a:ext cx="3667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98E1E6-06F5-C944-B0D8-353DE1A34C18}"/>
                  </a:ext>
                </a:extLst>
              </p:cNvPr>
              <p:cNvSpPr txBox="1"/>
              <p:nvPr/>
            </p:nvSpPr>
            <p:spPr>
              <a:xfrm>
                <a:off x="838199" y="1953334"/>
                <a:ext cx="3230805" cy="1479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98E1E6-06F5-C944-B0D8-353DE1A34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53334"/>
                <a:ext cx="3230805" cy="1479508"/>
              </a:xfrm>
              <a:prstGeom prst="rect">
                <a:avLst/>
              </a:prstGeom>
              <a:blipFill>
                <a:blip r:embed="rId2"/>
                <a:stretch>
                  <a:fillRect t="-84615" b="-13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C172481-66A7-7D4B-856A-3C86846C6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574" y="3484917"/>
            <a:ext cx="6122851" cy="3108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CA51B-82C7-2243-8568-1CCB0B1F2074}"/>
                  </a:ext>
                </a:extLst>
              </p:cNvPr>
              <p:cNvSpPr txBox="1"/>
              <p:nvPr/>
            </p:nvSpPr>
            <p:spPr>
              <a:xfrm>
                <a:off x="4794118" y="2179485"/>
                <a:ext cx="2569999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2CA51B-82C7-2243-8568-1CCB0B1F2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118" y="2179485"/>
                <a:ext cx="2569999" cy="816634"/>
              </a:xfrm>
              <a:prstGeom prst="rect">
                <a:avLst/>
              </a:prstGeom>
              <a:blipFill>
                <a:blip r:embed="rId4"/>
                <a:stretch>
                  <a:fillRect l="-1961" t="-1538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4F896D2-D6CC-B240-A5F5-EEF7AF89054D}"/>
              </a:ext>
            </a:extLst>
          </p:cNvPr>
          <p:cNvSpPr txBox="1"/>
          <p:nvPr/>
        </p:nvSpPr>
        <p:spPr>
          <a:xfrm>
            <a:off x="8219651" y="1439999"/>
            <a:ext cx="3593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thelas" panose="02000503000000020003" pitchFamily="2" charset="77"/>
              </a:rPr>
              <a:t>Backpropagation</a:t>
            </a:r>
            <a:endParaRPr lang="en-US" sz="3200" dirty="0">
              <a:solidFill>
                <a:schemeClr val="bg1"/>
              </a:solidFill>
              <a:latin typeface="Athelas" panose="02000503000000020003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F4CAF-A7B6-D64D-A04A-B845721D7E77}"/>
                  </a:ext>
                </a:extLst>
              </p:cNvPr>
              <p:cNvSpPr txBox="1"/>
              <p:nvPr/>
            </p:nvSpPr>
            <p:spPr>
              <a:xfrm>
                <a:off x="7973230" y="2117449"/>
                <a:ext cx="3764044" cy="940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F4CAF-A7B6-D64D-A04A-B845721D7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230" y="2117449"/>
                <a:ext cx="3764044" cy="940707"/>
              </a:xfrm>
              <a:prstGeom prst="rect">
                <a:avLst/>
              </a:prstGeom>
              <a:blipFill>
                <a:blip r:embed="rId5"/>
                <a:stretch>
                  <a:fillRect l="-673" r="-303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96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7BD2-2DDB-364B-BEB6-3C301E473A5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Paradigms of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5F14B-05A2-2F40-8A35-962FC5ED52E6}"/>
              </a:ext>
            </a:extLst>
          </p:cNvPr>
          <p:cNvSpPr txBox="1"/>
          <p:nvPr/>
        </p:nvSpPr>
        <p:spPr>
          <a:xfrm>
            <a:off x="8522847" y="1451248"/>
            <a:ext cx="284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Reinforcement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35940-86F9-2346-81A8-69816268165C}"/>
              </a:ext>
            </a:extLst>
          </p:cNvPr>
          <p:cNvSpPr txBox="1"/>
          <p:nvPr/>
        </p:nvSpPr>
        <p:spPr>
          <a:xfrm>
            <a:off x="780394" y="1451248"/>
            <a:ext cx="223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Supervised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938FA-B527-4147-92F4-8236B2CA9DD6}"/>
              </a:ext>
            </a:extLst>
          </p:cNvPr>
          <p:cNvSpPr txBox="1"/>
          <p:nvPr/>
        </p:nvSpPr>
        <p:spPr>
          <a:xfrm>
            <a:off x="4505929" y="1446614"/>
            <a:ext cx="274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Unsupervised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BE403-CE31-814E-8810-4A3AAD8C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1" y="2153366"/>
            <a:ext cx="3644738" cy="354158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8553529-00CB-1241-B408-E2FA4BD316CC}"/>
              </a:ext>
            </a:extLst>
          </p:cNvPr>
          <p:cNvGrpSpPr/>
          <p:nvPr/>
        </p:nvGrpSpPr>
        <p:grpSpPr>
          <a:xfrm>
            <a:off x="200027" y="2153366"/>
            <a:ext cx="3428998" cy="3591411"/>
            <a:chOff x="171449" y="2024774"/>
            <a:chExt cx="3414593" cy="37200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619D2-D144-5841-90CB-352BD42C0070}"/>
                </a:ext>
              </a:extLst>
            </p:cNvPr>
            <p:cNvSpPr/>
            <p:nvPr/>
          </p:nvSpPr>
          <p:spPr>
            <a:xfrm>
              <a:off x="171449" y="2024774"/>
              <a:ext cx="3386138" cy="3720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C9FAE4D-FD34-944A-B22C-C0C3671DD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904" y="2096214"/>
              <a:ext cx="3386138" cy="364856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B4B73E-D64A-F74C-A07D-BFAEE8CF1B5F}"/>
                  </a:ext>
                </a:extLst>
              </p:cNvPr>
              <p:cNvSpPr txBox="1"/>
              <p:nvPr/>
            </p:nvSpPr>
            <p:spPr>
              <a:xfrm>
                <a:off x="7529515" y="2720468"/>
                <a:ext cx="4713352" cy="1142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GB" sz="2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B4B73E-D64A-F74C-A07D-BFAEE8CF1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515" y="2720468"/>
                <a:ext cx="4713352" cy="1142492"/>
              </a:xfrm>
              <a:prstGeom prst="rect">
                <a:avLst/>
              </a:prstGeom>
              <a:blipFill>
                <a:blip r:embed="rId5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36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56C6-A39C-5D4C-87D4-8020B03A373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Convolutional Networks and the Human Visual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0CB19-5C7C-2449-9543-E43B4377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2040847"/>
            <a:ext cx="4450359" cy="3172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4FB41-DF4A-A842-ACCE-9FD0133E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850" y="1204912"/>
            <a:ext cx="4117246" cy="484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0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56C6-A39C-5D4C-87D4-8020B03A373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Convolutional Networks and the Human Visual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B0786-1515-7941-8975-D5C62353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25" y="2466985"/>
            <a:ext cx="3333750" cy="223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76207-4458-EF4F-B247-6313C0DD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0" y="2466985"/>
            <a:ext cx="7274722" cy="22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Deep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E449C-0021-2A4D-8768-61355717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56" y="1456094"/>
            <a:ext cx="6791325" cy="5032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AD893F-B5A2-8743-A8D1-04F17FA5F76A}"/>
                  </a:ext>
                </a:extLst>
              </p:cNvPr>
              <p:cNvSpPr txBox="1"/>
              <p:nvPr/>
            </p:nvSpPr>
            <p:spPr>
              <a:xfrm>
                <a:off x="7615237" y="2706506"/>
                <a:ext cx="4314824" cy="1303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AD893F-B5A2-8743-A8D1-04F17FA5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237" y="2706506"/>
                <a:ext cx="4314824" cy="1303883"/>
              </a:xfrm>
              <a:prstGeom prst="rect">
                <a:avLst/>
              </a:prstGeom>
              <a:blipFill>
                <a:blip r:embed="rId3"/>
                <a:stretch>
                  <a:fillRect l="-885" t="-100000" b="-1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0A2202-32F3-E547-9802-A8001AA645E2}"/>
              </a:ext>
            </a:extLst>
          </p:cNvPr>
          <p:cNvSpPr txBox="1"/>
          <p:nvPr/>
        </p:nvSpPr>
        <p:spPr>
          <a:xfrm>
            <a:off x="7572373" y="1627599"/>
            <a:ext cx="4619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Universal Approximation Theorem</a:t>
            </a:r>
          </a:p>
        </p:txBody>
      </p:sp>
    </p:spTree>
    <p:extLst>
      <p:ext uri="{BB962C8B-B14F-4D97-AF65-F5344CB8AC3E}">
        <p14:creationId xmlns:p14="http://schemas.microsoft.com/office/powerpoint/2010/main" val="212658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E5E6-1CD8-4640-9F74-BB955E726DC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Boltzmann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ADBCE-7FB6-3C49-B55D-AF4E7AB8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6" y="1690688"/>
            <a:ext cx="3638085" cy="3452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88D01-1C0D-1C43-82F1-1A0B9C5D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54" y="1690688"/>
            <a:ext cx="3246234" cy="3452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1FAE1F-1C37-4741-9E16-B09D3A9698AA}"/>
                  </a:ext>
                </a:extLst>
              </p:cNvPr>
              <p:cNvSpPr txBox="1"/>
              <p:nvPr/>
            </p:nvSpPr>
            <p:spPr>
              <a:xfrm>
                <a:off x="7307050" y="2015629"/>
                <a:ext cx="488495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1FAE1F-1C37-4741-9E16-B09D3A969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050" y="2015629"/>
                <a:ext cx="4884950" cy="1186672"/>
              </a:xfrm>
              <a:prstGeom prst="rect">
                <a:avLst/>
              </a:prstGeom>
              <a:blipFill>
                <a:blip r:embed="rId4"/>
                <a:stretch>
                  <a:fillRect t="-124468" b="-17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6BE259D-BD18-C547-87E0-64ADEA608B9E}"/>
              </a:ext>
            </a:extLst>
          </p:cNvPr>
          <p:cNvSpPr txBox="1"/>
          <p:nvPr/>
        </p:nvSpPr>
        <p:spPr>
          <a:xfrm>
            <a:off x="7963750" y="1459442"/>
            <a:ext cx="3659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Energy of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3CCB81-050E-1849-A61A-E955E8B97E94}"/>
                  </a:ext>
                </a:extLst>
              </p:cNvPr>
              <p:cNvSpPr txBox="1"/>
              <p:nvPr/>
            </p:nvSpPr>
            <p:spPr>
              <a:xfrm>
                <a:off x="7115178" y="3249769"/>
                <a:ext cx="5148262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thelas" panose="02000503000000020003" pitchFamily="2" charset="7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3CCB81-050E-1849-A61A-E955E8B97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78" y="3249769"/>
                <a:ext cx="5148262" cy="1186672"/>
              </a:xfrm>
              <a:prstGeom prst="rect">
                <a:avLst/>
              </a:prstGeom>
              <a:blipFill>
                <a:blip r:embed="rId5"/>
                <a:stretch>
                  <a:fillRect l="-2948" t="-124468" b="-170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1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Deep Belief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AE75A-4CDC-6043-8E7C-90A163C3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690688"/>
            <a:ext cx="8089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D1C9-8C83-DE43-AF4F-19FEF9925DE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DD9A-EDCD-3541-8F11-709327EC6613}"/>
              </a:ext>
            </a:extLst>
          </p:cNvPr>
          <p:cNvSpPr txBox="1"/>
          <p:nvPr/>
        </p:nvSpPr>
        <p:spPr>
          <a:xfrm>
            <a:off x="838200" y="2033600"/>
            <a:ext cx="9991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>
                <a:solidFill>
                  <a:schemeClr val="bg1"/>
                </a:solidFill>
                <a:latin typeface="Athelas" panose="02000503000000020003" pitchFamily="2" charset="77"/>
              </a:rPr>
              <a:t>It is very certain that, when it is not in our power to determine what is true, we ought to act according to what is most probable.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C9E20-1DA2-AA4F-82E6-81460850013B}"/>
              </a:ext>
            </a:extLst>
          </p:cNvPr>
          <p:cNvSpPr txBox="1"/>
          <p:nvPr/>
        </p:nvSpPr>
        <p:spPr>
          <a:xfrm>
            <a:off x="3876675" y="2754879"/>
            <a:ext cx="69532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2800" dirty="0">
              <a:solidFill>
                <a:schemeClr val="bg1"/>
              </a:solidFill>
              <a:latin typeface="Athelas" panose="02000503000000020003" pitchFamily="2" charset="77"/>
            </a:endParaRPr>
          </a:p>
          <a:p>
            <a:pPr algn="r" fontAlgn="b"/>
            <a:r>
              <a:rPr lang="en-GB" sz="2800" dirty="0">
                <a:solidFill>
                  <a:schemeClr val="bg1"/>
                </a:solidFill>
                <a:latin typeface="Athelas" panose="02000503000000020003" pitchFamily="2" charset="77"/>
              </a:rPr>
              <a:t>René Descartes — </a:t>
            </a:r>
            <a:r>
              <a:rPr lang="en-GB" sz="2800" dirty="0" err="1">
                <a:solidFill>
                  <a:schemeClr val="bg1"/>
                </a:solidFill>
                <a:latin typeface="Athelas" panose="02000503000000020003" pitchFamily="2" charset="77"/>
              </a:rPr>
              <a:t>Discours</a:t>
            </a:r>
            <a:r>
              <a:rPr lang="en-GB" sz="2800" dirty="0">
                <a:solidFill>
                  <a:schemeClr val="bg1"/>
                </a:solidFill>
                <a:latin typeface="Athelas" panose="02000503000000020003" pitchFamily="2" charset="77"/>
              </a:rPr>
              <a:t> de la </a:t>
            </a:r>
            <a:r>
              <a:rPr lang="en-GB" sz="2800" dirty="0" err="1">
                <a:solidFill>
                  <a:schemeClr val="bg1"/>
                </a:solidFill>
                <a:latin typeface="Athelas" panose="02000503000000020003" pitchFamily="2" charset="77"/>
              </a:rPr>
              <a:t>Méthode</a:t>
            </a:r>
            <a:endParaRPr lang="en-GB" sz="2800" dirty="0">
              <a:solidFill>
                <a:schemeClr val="bg1"/>
              </a:solidFill>
              <a:latin typeface="Athelas" panose="02000503000000020003" pitchFamily="2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81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58FC-2F08-2247-BC97-FFB0A7996F4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Compound Hierarchical-deep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719899-5D9C-6A4C-9129-8D62A5F3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12" y="1533524"/>
            <a:ext cx="7140575" cy="47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3F8409-349C-6249-9ED3-291794C8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06" y="2237259"/>
            <a:ext cx="5005302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thelas" panose="02000503000000020003" pitchFamily="2" charset="77"/>
              </a:rPr>
              <a:t>Theory of Mind</a:t>
            </a:r>
          </a:p>
        </p:txBody>
      </p:sp>
    </p:spTree>
    <p:extLst>
      <p:ext uri="{BB962C8B-B14F-4D97-AF65-F5344CB8AC3E}">
        <p14:creationId xmlns:p14="http://schemas.microsoft.com/office/powerpoint/2010/main" val="2227658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8CA7-B4E9-8246-B515-DADE94A04DE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Binding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D3CDC-00D2-1048-B9A6-CAC08047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37" y="1400532"/>
            <a:ext cx="7916326" cy="52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6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828C-839D-A54C-A2B3-4C9CF5A2F43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Mind-Body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9B5A7-692B-0547-8794-A680FAB4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65" y="1804192"/>
            <a:ext cx="7068110" cy="2486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BA5FD-6AEB-FD4C-BC02-365130EE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3" y="1804192"/>
            <a:ext cx="3548063" cy="37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5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8CA7-B4E9-8246-B515-DADE94A04DE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The Hard Problem of Consciousness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A3881-35E1-CD44-9905-2FC4FF4A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35" y="1690688"/>
            <a:ext cx="837233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09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6A28-D50B-D043-89CE-7976F12DA21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Functionalism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00069F-4F37-2E48-8B43-57BBB790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81" y="1780646"/>
            <a:ext cx="9139237" cy="50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7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2661-9DA7-8E49-916D-003A74CC08B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Turing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2863C-2BB2-B242-AEED-F5F701979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92" y="1690687"/>
            <a:ext cx="5465755" cy="4173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798D0-35E8-FF43-A2EB-FFABE6AC8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791" y="1690687"/>
            <a:ext cx="3080167" cy="41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48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Bayesian Theory of Mind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2AD81B-56D1-D84B-BCCA-5F9D12868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7" y="1514475"/>
            <a:ext cx="4649878" cy="468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C352CA-34BD-0B4F-94A3-CB0B6470B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27" y="1514475"/>
            <a:ext cx="309630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9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E16AD-E7A2-0F4B-B080-140928A0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222500"/>
            <a:ext cx="8915400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thelas" panose="02000503000000020003" pitchFamily="2" charset="77"/>
              </a:rPr>
              <a:t>Frontiers in Computational Neuroscience</a:t>
            </a:r>
          </a:p>
        </p:txBody>
      </p:sp>
    </p:spTree>
    <p:extLst>
      <p:ext uri="{BB962C8B-B14F-4D97-AF65-F5344CB8AC3E}">
        <p14:creationId xmlns:p14="http://schemas.microsoft.com/office/powerpoint/2010/main" val="4139818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D05F4F-74E2-6043-AC70-78183000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33536"/>
            <a:ext cx="8534400" cy="4711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304FC3E-C3B7-2547-B4A5-7BAC3D96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0" y="365125"/>
            <a:ext cx="9475638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AlphaZero and ‘Learning to Learn’</a:t>
            </a:r>
          </a:p>
        </p:txBody>
      </p:sp>
    </p:spTree>
    <p:extLst>
      <p:ext uri="{BB962C8B-B14F-4D97-AF65-F5344CB8AC3E}">
        <p14:creationId xmlns:p14="http://schemas.microsoft.com/office/powerpoint/2010/main" val="194527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C93A-8588-2F4C-9835-E25FAF6DA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Interpretation Dispute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C37F6-010B-3B45-9E23-7B556EB54B36}"/>
              </a:ext>
            </a:extLst>
          </p:cNvPr>
          <p:cNvSpPr txBox="1"/>
          <p:nvPr/>
        </p:nvSpPr>
        <p:spPr>
          <a:xfrm>
            <a:off x="1655311" y="1440000"/>
            <a:ext cx="2130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Objectivist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25D46-6234-134C-8D4E-A5A22C2DA279}"/>
              </a:ext>
            </a:extLst>
          </p:cNvPr>
          <p:cNvSpPr txBox="1"/>
          <p:nvPr/>
        </p:nvSpPr>
        <p:spPr>
          <a:xfrm>
            <a:off x="8015289" y="1440000"/>
            <a:ext cx="2380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thelas" panose="02000503000000020003" pitchFamily="2" charset="77"/>
              </a:rPr>
              <a:t>Subjectivist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F2348B-2F98-E84A-B1D5-9ED329A2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4775"/>
            <a:ext cx="38100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1D9570-7EC0-1B49-BC16-48DBF97D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838" y="2024775"/>
            <a:ext cx="37857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0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FC3E-C3B7-2547-B4A5-7BAC3D96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20" y="365125"/>
            <a:ext cx="9475638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AlphaZero and ‘Learning to Learn’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55DB7-3FB9-1549-9EB7-C54A81771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69068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8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The Artificial Brain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2CAD5-A8CB-6D4B-8307-A804554F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62300" cy="422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D2852-EF37-3E44-9C4E-CCB38115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1" y="2366963"/>
            <a:ext cx="733044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87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The Artificial 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06344-9412-A243-AE1A-90D47A35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3" y="1692000"/>
            <a:ext cx="3960000" cy="39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DB1CE-E2BC-B042-832B-1595FC4C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744" y="1690688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4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C93A-8588-2F4C-9835-E25FAF6DA19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Interpretation Dispute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C1AFA-41AA-8E46-8226-4299462D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528763"/>
            <a:ext cx="8601076" cy="48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87C1-6054-A244-B55D-18B8400E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741" y="2222500"/>
            <a:ext cx="7694140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thelas" panose="02000503000000020003" pitchFamily="2" charset="77"/>
              </a:rPr>
              <a:t>The Bayesian Universe</a:t>
            </a:r>
          </a:p>
        </p:txBody>
      </p:sp>
    </p:spTree>
    <p:extLst>
      <p:ext uri="{BB962C8B-B14F-4D97-AF65-F5344CB8AC3E}">
        <p14:creationId xmlns:p14="http://schemas.microsoft.com/office/powerpoint/2010/main" val="25079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The Bayesian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54322-4ABC-3E4A-AD86-364ADEAC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5112"/>
            <a:ext cx="8515708" cy="45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2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34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9C4648-CACB-AC4B-BCBE-F4517AF94B8D}"/>
                  </a:ext>
                </a:extLst>
              </p:cNvPr>
              <p:cNvSpPr txBox="1"/>
              <p:nvPr/>
            </p:nvSpPr>
            <p:spPr>
              <a:xfrm>
                <a:off x="2945266" y="2205591"/>
                <a:ext cx="6044283" cy="1303818"/>
              </a:xfrm>
              <a:prstGeom prst="rect">
                <a:avLst/>
              </a:prstGeom>
              <a:noFill/>
              <a:effectLst>
                <a:outerShdw dist="38100" dir="2340000" algn="ctr" rotWithShape="0">
                  <a:srgbClr val="000000">
                    <a:alpha val="0"/>
                  </a:srgb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)∙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9C4648-CACB-AC4B-BCBE-F4517AF94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266" y="2205591"/>
                <a:ext cx="6044283" cy="1303818"/>
              </a:xfrm>
              <a:prstGeom prst="rect">
                <a:avLst/>
              </a:prstGeom>
              <a:blipFill>
                <a:blip r:embed="rId2"/>
                <a:stretch>
                  <a:fillRect l="-405" t="-787"/>
                </a:stretch>
              </a:blipFill>
              <a:effectLst>
                <a:outerShdw dist="38100" dir="2340000" algn="ctr" rotWithShape="0">
                  <a:srgbClr val="000000">
                    <a:alpha val="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86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thelas" charset="0"/>
                <a:ea typeface="Athelas" charset="0"/>
                <a:cs typeface="Athelas" charset="0"/>
              </a:rPr>
              <a:t>Bayesian Networks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A1C78-4C86-0E47-ACC2-DF262315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7325"/>
            <a:ext cx="6402389" cy="46720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D1A8F-F470-EB4B-BE8F-DB7F2ED2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53" y="1273196"/>
            <a:ext cx="4455197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6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C23EC5-83CE-804E-84D0-39C54CBE9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945" y="2222500"/>
            <a:ext cx="5292731" cy="1325563"/>
          </a:xfrm>
          <a:effectLst>
            <a:outerShdw dist="38100" dir="2400000" algn="ctr" rotWithShape="0">
              <a:srgbClr val="000000">
                <a:alpha val="84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thelas" panose="02000503000000020003" pitchFamily="2" charset="77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8638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6745</TotalTime>
  <Words>176</Words>
  <Application>Microsoft Office PowerPoint</Application>
  <PresentationFormat>Widescreen</PresentationFormat>
  <Paragraphs>60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Athelas</vt:lpstr>
      <vt:lpstr>Calibri</vt:lpstr>
      <vt:lpstr>Calibri Light</vt:lpstr>
      <vt:lpstr>Cambria Math</vt:lpstr>
      <vt:lpstr>Office Theme</vt:lpstr>
      <vt:lpstr>The Bayesian Universe, Deep Learning and The Theory of Mind</vt:lpstr>
      <vt:lpstr>Probability</vt:lpstr>
      <vt:lpstr>Interpretation Dispute</vt:lpstr>
      <vt:lpstr>Interpretation Dispute</vt:lpstr>
      <vt:lpstr>The Bayesian Universe</vt:lpstr>
      <vt:lpstr>The Bayesian Interpretation</vt:lpstr>
      <vt:lpstr>Bayesian Inference</vt:lpstr>
      <vt:lpstr>Bayesian Networks</vt:lpstr>
      <vt:lpstr>Neural Networks</vt:lpstr>
      <vt:lpstr>Connectionism</vt:lpstr>
      <vt:lpstr>Biological Neural Networks</vt:lpstr>
      <vt:lpstr>Biological Neural Networks</vt:lpstr>
      <vt:lpstr>Artificial Neural Networks</vt:lpstr>
      <vt:lpstr>Paradigms of Learning</vt:lpstr>
      <vt:lpstr>Convolutional Networks and the Human Visual System</vt:lpstr>
      <vt:lpstr>Convolutional Networks and the Human Visual System</vt:lpstr>
      <vt:lpstr>Deep Neural Networks</vt:lpstr>
      <vt:lpstr>Boltzmann Machine</vt:lpstr>
      <vt:lpstr>Deep Belief Networks</vt:lpstr>
      <vt:lpstr>Compound Hierarchical-deep Models</vt:lpstr>
      <vt:lpstr>Theory of Mind</vt:lpstr>
      <vt:lpstr>Binding Problem</vt:lpstr>
      <vt:lpstr>Mind-Body Problem</vt:lpstr>
      <vt:lpstr>The Hard Problem of Consciousness</vt:lpstr>
      <vt:lpstr>Functionalism</vt:lpstr>
      <vt:lpstr>Turing Test</vt:lpstr>
      <vt:lpstr>Bayesian Theory of Mind</vt:lpstr>
      <vt:lpstr>Frontiers in Computational Neuroscience</vt:lpstr>
      <vt:lpstr>AlphaZero and ‘Learning to Learn’</vt:lpstr>
      <vt:lpstr>AlphaZero and ‘Learning to Learn’</vt:lpstr>
      <vt:lpstr>The Artificial Brain</vt:lpstr>
      <vt:lpstr>The Artificial Brain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the Bayesian Mind</dc:title>
  <dc:creator>Microsoft Office User</dc:creator>
  <cp:lastModifiedBy>Hewer, Brandon (STFC,RAL,ISIS)</cp:lastModifiedBy>
  <cp:revision>256</cp:revision>
  <dcterms:created xsi:type="dcterms:W3CDTF">2018-02-18T17:05:17Z</dcterms:created>
  <dcterms:modified xsi:type="dcterms:W3CDTF">2018-02-23T12:08:26Z</dcterms:modified>
</cp:coreProperties>
</file>